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79" r:id="rId4"/>
    <p:sldId id="299" r:id="rId5"/>
    <p:sldId id="29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93" r:id="rId14"/>
    <p:sldId id="294" r:id="rId15"/>
    <p:sldId id="295" r:id="rId16"/>
    <p:sldId id="268" r:id="rId17"/>
    <p:sldId id="269" r:id="rId18"/>
    <p:sldId id="291" r:id="rId19"/>
    <p:sldId id="292" r:id="rId20"/>
    <p:sldId id="270" r:id="rId21"/>
    <p:sldId id="271" r:id="rId22"/>
    <p:sldId id="272" r:id="rId23"/>
    <p:sldId id="285" r:id="rId24"/>
    <p:sldId id="274" r:id="rId25"/>
    <p:sldId id="275" r:id="rId26"/>
    <p:sldId id="277" r:id="rId27"/>
    <p:sldId id="281" r:id="rId28"/>
    <p:sldId id="283" r:id="rId29"/>
    <p:sldId id="297" r:id="rId30"/>
    <p:sldId id="284" r:id="rId3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2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0D5E2-1843-4D38-B514-32E97B2C1C63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37E0B-44D2-46B5-9D8A-E7856DD05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18" name="Picture 2" descr="AILAS_logo_Engl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9227"/>
            <a:ext cx="1428760" cy="5422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prstMaterial="metal">
            <a:bevelT/>
          </a:sp3d>
        </p:spPr>
      </p:pic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857224" y="6429420"/>
            <a:ext cx="2428892" cy="500042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 w="50800"/>
                <a:solidFill>
                  <a:sysClr val="windowText" lastClr="000000">
                    <a:shade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/>
                <a:ea typeface="+mj-ea"/>
                <a:cs typeface="+mj-cs"/>
              </a:rPr>
              <a:t>www.ailas.com.ua</a:t>
            </a: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6715172" y="6429396"/>
            <a:ext cx="2214546" cy="428604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 w="50800"/>
                <a:solidFill>
                  <a:sysClr val="windowText" lastClr="000000">
                    <a:shade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/>
                <a:ea typeface="+mj-ea"/>
                <a:cs typeface="+mj-cs"/>
              </a:rPr>
              <a:t>info@ailas.com.ua</a:t>
            </a:r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8" name="Picture 2" descr="AILAS_logo_Engl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9227"/>
            <a:ext cx="1428760" cy="5422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prstMaterial="metal">
            <a:bevelT/>
          </a:sp3d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57224" y="6429420"/>
            <a:ext cx="2428892" cy="500042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 w="50800"/>
                <a:solidFill>
                  <a:sysClr val="windowText" lastClr="000000">
                    <a:shade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/>
                <a:ea typeface="+mj-ea"/>
                <a:cs typeface="+mj-cs"/>
              </a:rPr>
              <a:t>www.ailas.com.ua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6715172" y="6429396"/>
            <a:ext cx="2214546" cy="428604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 w="50800"/>
                <a:solidFill>
                  <a:sysClr val="windowText" lastClr="000000">
                    <a:shade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/>
                <a:ea typeface="+mj-ea"/>
                <a:cs typeface="+mj-cs"/>
              </a:rPr>
              <a:t>info@ailas.com.ua</a:t>
            </a:r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20" name="Picture 2" descr="AILAS_logo_Engl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9227"/>
            <a:ext cx="1428760" cy="5422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prstMaterial="metal">
            <a:bevelT/>
          </a:sp3d>
        </p:spPr>
      </p:pic>
      <p:sp>
        <p:nvSpPr>
          <p:cNvPr id="21" name="Заголовок 1"/>
          <p:cNvSpPr txBox="1">
            <a:spLocks/>
          </p:cNvSpPr>
          <p:nvPr userDrawn="1"/>
        </p:nvSpPr>
        <p:spPr>
          <a:xfrm>
            <a:off x="857224" y="6429420"/>
            <a:ext cx="2428892" cy="500042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 w="50800"/>
                <a:solidFill>
                  <a:sysClr val="windowText" lastClr="000000">
                    <a:shade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/>
                <a:ea typeface="+mj-ea"/>
                <a:cs typeface="+mj-cs"/>
              </a:rPr>
              <a:t>www.ailas.com.ua</a:t>
            </a: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6715172" y="6429396"/>
            <a:ext cx="2214546" cy="428604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 w="50800"/>
                <a:solidFill>
                  <a:sysClr val="windowText" lastClr="000000">
                    <a:shade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/>
                <a:ea typeface="+mj-ea"/>
                <a:cs typeface="+mj-cs"/>
              </a:rPr>
              <a:t>info@ailas.com.ua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ILAS_logo_Engl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9227"/>
            <a:ext cx="1428760" cy="5422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prstMaterial="metal">
            <a:bevelT/>
          </a:sp3d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857224" y="6429420"/>
            <a:ext cx="2428892" cy="500042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 w="50800"/>
                <a:solidFill>
                  <a:sysClr val="windowText" lastClr="000000">
                    <a:shade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/>
                <a:ea typeface="+mj-ea"/>
                <a:cs typeface="+mj-cs"/>
              </a:rPr>
              <a:t>www.ailas.com.ua</a:t>
            </a: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715172" y="6429396"/>
            <a:ext cx="2214546" cy="428604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 w="50800"/>
                <a:solidFill>
                  <a:sysClr val="windowText" lastClr="000000">
                    <a:shade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/>
                <a:ea typeface="+mj-ea"/>
                <a:cs typeface="+mj-cs"/>
              </a:rPr>
              <a:t>info@ailas.com.ua</a:t>
            </a:r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977B60-AECE-496E-B90A-481DB34AB821}" type="datetimeFigureOut">
              <a:rPr lang="uk-UA"/>
              <a:pPr>
                <a:defRPr/>
              </a:pPr>
              <a:t>05.07.2011</a:t>
            </a:fld>
            <a:endParaRPr lang="uk-UA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9B9A4B-64F9-4D51-9EDE-55EB1623E02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8" name="Picture 2" descr="AILAS_logo_Engl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72" y="29227"/>
            <a:ext cx="1428760" cy="5422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prstMaterial="metal">
            <a:bevelT/>
          </a:sp3d>
        </p:spPr>
      </p:pic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857224" y="6429420"/>
            <a:ext cx="2428892" cy="500042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 w="50800"/>
                <a:solidFill>
                  <a:sysClr val="windowText" lastClr="000000">
                    <a:shade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/>
                <a:ea typeface="+mj-ea"/>
                <a:cs typeface="+mj-cs"/>
              </a:rPr>
              <a:t>www.ailas.com.ua</a:t>
            </a:r>
          </a:p>
        </p:txBody>
      </p:sp>
      <p:sp>
        <p:nvSpPr>
          <p:cNvPr id="25" name="Заголовок 1"/>
          <p:cNvSpPr txBox="1">
            <a:spLocks/>
          </p:cNvSpPr>
          <p:nvPr userDrawn="1"/>
        </p:nvSpPr>
        <p:spPr>
          <a:xfrm>
            <a:off x="6715172" y="6429396"/>
            <a:ext cx="2214546" cy="428604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 w="50800"/>
                <a:solidFill>
                  <a:sysClr val="windowText" lastClr="000000">
                    <a:shade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/>
                <a:ea typeface="+mj-ea"/>
                <a:cs typeface="+mj-cs"/>
              </a:rPr>
              <a:t>info@ailas.com.ua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D3D3D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D3D3D7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D3D3D7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D3D3D7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D3D3D7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D3D3D7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D3D3D7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D3D3D7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D3D3D7"/>
          </a:solidFill>
          <a:latin typeface="Lucida Sans Unicode" pitchFamily="34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772400" cy="19748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Алгоритм Оценки Рисков Развития Глаукомы</a:t>
            </a:r>
            <a:endParaRPr lang="en-US" cap="none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dirty="0" smtClean="0"/>
              <a:t>Медицинский Центр АИЛАЗ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Аверьянова О.С. к.м.н. ;  Ковалев А.И. к.м.н.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Киев 2010</a:t>
            </a: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ВГД</a:t>
            </a: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Зоны нормы: </a:t>
            </a: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5938"/>
          <a:ext cx="7772400" cy="32861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0800"/>
                <a:gridCol w="2590800"/>
                <a:gridCol w="2590800"/>
              </a:tblGrid>
              <a:tr h="10953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/>
                        <a:t>Высокая</a:t>
                      </a:r>
                    </a:p>
                    <a:p>
                      <a:pPr algn="ctr"/>
                      <a:r>
                        <a:rPr kumimoji="0" lang="ru-RU" sz="2400" b="1" kern="1200" dirty="0" smtClean="0"/>
                        <a:t> норма</a:t>
                      </a:r>
                      <a:endParaRPr lang="uk-UA" sz="2400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23-26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мм</a:t>
                      </a:r>
                      <a:r>
                        <a:rPr lang="en-US" sz="2400" b="1" baseline="0" dirty="0" smtClean="0"/>
                        <a:t> Hg</a:t>
                      </a:r>
                      <a:endParaRPr lang="uk-UA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6.5</a:t>
                      </a:r>
                      <a:r>
                        <a:rPr lang="ru-RU" sz="2400" b="1" dirty="0"/>
                        <a:t>% </a:t>
                      </a:r>
                      <a:endParaRPr lang="en-US" sz="2400" b="1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людей</a:t>
                      </a:r>
                      <a:endParaRPr lang="uk-UA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09537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/>
                        <a:t>Средняя норма</a:t>
                      </a:r>
                      <a:endParaRPr lang="uk-UA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/>
                        <a:t>19-22 </a:t>
                      </a:r>
                      <a:endParaRPr lang="ru-RU" sz="2400" b="0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/>
                        <a:t>мм</a:t>
                      </a:r>
                      <a:r>
                        <a:rPr lang="en-US" sz="2400" b="0" baseline="0" dirty="0" smtClean="0"/>
                        <a:t> Hg</a:t>
                      </a:r>
                      <a:endParaRPr lang="uk-UA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/>
                        <a:t>72% </a:t>
                      </a:r>
                      <a:endParaRPr lang="ru-RU" sz="2400" b="0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/>
                        <a:t>людей</a:t>
                      </a:r>
                      <a:endParaRPr lang="uk-UA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09537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/>
                        <a:t>Низкая норма</a:t>
                      </a:r>
                      <a:endParaRPr lang="uk-UA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/>
                        <a:t>≤ 18 </a:t>
                      </a:r>
                      <a:endParaRPr lang="en-US" sz="2400" b="0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/>
                        <a:t>мм</a:t>
                      </a:r>
                      <a:r>
                        <a:rPr lang="ru-RU" sz="2400" b="0" baseline="0" dirty="0" smtClean="0"/>
                        <a:t> </a:t>
                      </a:r>
                      <a:r>
                        <a:rPr lang="en-US" sz="2400" b="0" baseline="0" dirty="0" smtClean="0"/>
                        <a:t>Hg</a:t>
                      </a:r>
                      <a:r>
                        <a:rPr lang="ru-RU" sz="2400" b="0" dirty="0" smtClean="0"/>
                        <a:t> </a:t>
                      </a:r>
                      <a:endParaRPr lang="uk-UA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/>
                        <a:t>20%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/>
                        <a:t>людей</a:t>
                      </a:r>
                      <a:endParaRPr lang="uk-UA" sz="2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71472" y="1784350"/>
            <a:ext cx="8115328" cy="4572000"/>
          </a:xfrm>
        </p:spPr>
        <p:txBody>
          <a:bodyPr/>
          <a:lstStyle/>
          <a:p>
            <a:r>
              <a:rPr lang="ru-RU" dirty="0" smtClean="0"/>
              <a:t>ВГД 20мм </a:t>
            </a:r>
            <a:r>
              <a:rPr lang="en-US" dirty="0" smtClean="0"/>
              <a:t>Hg</a:t>
            </a:r>
            <a:r>
              <a:rPr lang="ru-RU" dirty="0" smtClean="0"/>
              <a:t> и ниже у 72% мужчин и 70% женщин!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r>
              <a:rPr lang="ru-RU" dirty="0" smtClean="0"/>
              <a:t>Кроме того разброс ВГД не более 6 мм ( от4 до 6 мм -11%</a:t>
            </a:r>
            <a:r>
              <a:rPr lang="en-US" dirty="0" smtClean="0"/>
              <a:t> </a:t>
            </a:r>
            <a:r>
              <a:rPr lang="ru-RU" dirty="0" smtClean="0"/>
              <a:t>до 3 мм – 89%)</a:t>
            </a:r>
          </a:p>
          <a:p>
            <a:pPr>
              <a:buNone/>
            </a:pPr>
            <a:endParaRPr lang="uk-UA" dirty="0" smtClean="0"/>
          </a:p>
          <a:p>
            <a:r>
              <a:rPr lang="ru-RU" dirty="0" smtClean="0"/>
              <a:t>Вероятность глаукомы с ВГД ≥ 22 в 8.6 раза больше, чем при ВГД≤ 21 мм </a:t>
            </a:r>
            <a:r>
              <a:rPr lang="en-US" dirty="0" smtClean="0"/>
              <a:t>Hg </a:t>
            </a:r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>Патогенез глаукомы включает два механизма– гемодинамический и гидродинамический</a:t>
            </a:r>
            <a:r>
              <a:rPr lang="uk-UA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uk-UA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5138" y="3143248"/>
            <a:ext cx="4038600" cy="3500462"/>
          </a:xfrm>
        </p:spPr>
        <p:txBody>
          <a:bodyPr>
            <a:normAutofit fontScale="77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Гемодинамический  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-сужение сосудов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- уменьшение    кровотока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- нарушение </a:t>
            </a:r>
            <a:r>
              <a:rPr lang="ru-RU" dirty="0" err="1" smtClean="0"/>
              <a:t>ауторегуляции</a:t>
            </a:r>
            <a:r>
              <a:rPr lang="ru-RU" dirty="0" smtClean="0"/>
              <a:t> сосудов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 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6138" y="2832128"/>
            <a:ext cx="4038600" cy="3525830"/>
          </a:xfrm>
        </p:spPr>
        <p:txBody>
          <a:bodyPr>
            <a:normAutofit fontScale="77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Гидродинамический – дренажная система глаза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Ленс</a:t>
            </a:r>
            <a:r>
              <a:rPr lang="ru-RU" dirty="0" smtClean="0"/>
              <a:t> индуцированное нарушение гидродинамики за счёт и </a:t>
            </a:r>
            <a:r>
              <a:rPr lang="ru-RU" dirty="0" err="1" smtClean="0"/>
              <a:t>факотопических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факоморфических</a:t>
            </a:r>
            <a:r>
              <a:rPr lang="ru-RU" dirty="0" smtClean="0"/>
              <a:t> элементов ( возрастные изменения хрусталика)  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4000" b="1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Возраст</a:t>
            </a:r>
            <a:r>
              <a:rPr kumimoji="0" lang="ru-RU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772400" cy="914400"/>
          </a:xfrm>
        </p:spPr>
        <p:txBody>
          <a:bodyPr/>
          <a:lstStyle/>
          <a:p>
            <a:r>
              <a:rPr lang="ru-RU" sz="2800" dirty="0" smtClean="0"/>
              <a:t>Пример 2:  Возраст: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Угол П/К Молодого Человека (23 года)</a:t>
            </a:r>
            <a:endParaRPr lang="en-US" dirty="0"/>
          </a:p>
        </p:txBody>
      </p:sp>
      <p:pic>
        <p:nvPicPr>
          <p:cNvPr id="4" name="Содержимое 3" descr="Молодой гла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8951" y="1285860"/>
            <a:ext cx="7826453" cy="500066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772400" cy="914400"/>
          </a:xfrm>
        </p:spPr>
        <p:txBody>
          <a:bodyPr/>
          <a:lstStyle/>
          <a:p>
            <a:r>
              <a:rPr lang="ru-RU" sz="3200" dirty="0" smtClean="0"/>
              <a:t>Угол П/К Человека 60 лет</a:t>
            </a:r>
            <a:endParaRPr lang="en-US" sz="3200" dirty="0"/>
          </a:p>
        </p:txBody>
      </p:sp>
      <p:pic>
        <p:nvPicPr>
          <p:cNvPr id="6" name="Содержимое 5" descr="пожилой гла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168923"/>
            <a:ext cx="8072494" cy="511759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1643074" cy="639762"/>
          </a:xfrm>
        </p:spPr>
        <p:txBody>
          <a:bodyPr/>
          <a:lstStyle/>
          <a:p>
            <a:r>
              <a:rPr lang="ru-RU" dirty="0" smtClean="0"/>
              <a:t>23 года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857752" y="1142984"/>
            <a:ext cx="4041775" cy="639762"/>
          </a:xfrm>
        </p:spPr>
        <p:txBody>
          <a:bodyPr/>
          <a:lstStyle/>
          <a:p>
            <a:r>
              <a:rPr lang="ru-RU" dirty="0" smtClean="0"/>
              <a:t>60 лет</a:t>
            </a:r>
            <a:endParaRPr lang="en-US" dirty="0"/>
          </a:p>
        </p:txBody>
      </p:sp>
      <p:pic>
        <p:nvPicPr>
          <p:cNvPr id="10" name="Содержимое 9" descr="Молодой глаз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50126" t="22521" r="17090" b="41348"/>
          <a:stretch>
            <a:fillRect/>
          </a:stretch>
        </p:blipFill>
        <p:spPr>
          <a:xfrm>
            <a:off x="642910" y="1785926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пожилой глаз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47777" t="20290" r="13635" b="37681"/>
          <a:stretch>
            <a:fillRect/>
          </a:stretch>
        </p:blipFill>
        <p:spPr>
          <a:xfrm>
            <a:off x="4500562" y="1643050"/>
            <a:ext cx="4071966" cy="281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Кольцо 6"/>
          <p:cNvSpPr/>
          <p:nvPr/>
        </p:nvSpPr>
        <p:spPr>
          <a:xfrm>
            <a:off x="3643306" y="3000372"/>
            <a:ext cx="642942" cy="642942"/>
          </a:xfrm>
          <a:prstGeom prst="donut">
            <a:avLst>
              <a:gd name="adj" fmla="val 4064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642910" y="3071810"/>
            <a:ext cx="642942" cy="642942"/>
          </a:xfrm>
          <a:prstGeom prst="donut">
            <a:avLst>
              <a:gd name="adj" fmla="val 4064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4643438" y="3000372"/>
            <a:ext cx="642942" cy="642942"/>
          </a:xfrm>
          <a:prstGeom prst="donut">
            <a:avLst>
              <a:gd name="adj" fmla="val 4064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7572396" y="2714620"/>
            <a:ext cx="642942" cy="642942"/>
          </a:xfrm>
          <a:prstGeom prst="donut">
            <a:avLst>
              <a:gd name="adj" fmla="val 4064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/>
            <a:r>
              <a:rPr lang="ru-RU" smtClean="0"/>
              <a:t>Фамильная история </a:t>
            </a:r>
            <a:endParaRPr lang="uk-UA" smtClean="0"/>
          </a:p>
          <a:p>
            <a:pPr marL="73025"/>
            <a:endParaRPr lang="uk-UA" smtClean="0"/>
          </a:p>
        </p:txBody>
      </p:sp>
      <p:sp>
        <p:nvSpPr>
          <p:cNvPr id="19460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/>
            <a:r>
              <a:rPr lang="ru-RU" smtClean="0"/>
              <a:t> Раса</a:t>
            </a:r>
            <a:endParaRPr lang="uk-UA" smtClean="0"/>
          </a:p>
          <a:p>
            <a:pPr marL="73025"/>
            <a:endParaRPr lang="uk-UA" smtClean="0"/>
          </a:p>
        </p:txBody>
      </p:sp>
      <p:sp>
        <p:nvSpPr>
          <p:cNvPr id="19461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8"/>
            <a:ext cx="4040188" cy="3959225"/>
          </a:xfrm>
        </p:spPr>
        <p:txBody>
          <a:bodyPr/>
          <a:lstStyle/>
          <a:p>
            <a:r>
              <a:rPr lang="ru-RU" smtClean="0"/>
              <a:t>наличие глаукомы в братьев и сестёр повышает риск  появления глаукомы в 3.7 раза!</a:t>
            </a:r>
            <a:endParaRPr lang="uk-UA" smtClean="0"/>
          </a:p>
          <a:p>
            <a:endParaRPr lang="uk-UA" smtClean="0"/>
          </a:p>
        </p:txBody>
      </p:sp>
      <p:sp>
        <p:nvSpPr>
          <p:cNvPr id="19462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8"/>
            <a:ext cx="4041775" cy="3959225"/>
          </a:xfrm>
        </p:spPr>
        <p:txBody>
          <a:bodyPr/>
          <a:lstStyle/>
          <a:p>
            <a:r>
              <a:rPr lang="ru-RU" smtClean="0"/>
              <a:t>у негров ( в 4 раза выше риск развития глаукомы и в 6 раз выше риск слепоты</a:t>
            </a:r>
            <a:r>
              <a:rPr lang="en-US" smtClean="0"/>
              <a:t>)</a:t>
            </a:r>
            <a:r>
              <a:rPr lang="ru-RU" smtClean="0"/>
              <a:t>.</a:t>
            </a:r>
            <a:endParaRPr lang="uk-UA" smtClean="0"/>
          </a:p>
          <a:p>
            <a:endParaRPr lang="uk-UA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147637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400" dirty="0" smtClean="0"/>
              <a:t>Состояние зрительного нерва</a:t>
            </a:r>
            <a:endParaRPr lang="uk-UA" sz="34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119062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Толщина роговицы менее 555мкм </a:t>
            </a:r>
            <a:endParaRPr lang="uk-UA" sz="3200" dirty="0"/>
          </a:p>
        </p:txBody>
      </p:sp>
      <p:sp>
        <p:nvSpPr>
          <p:cNvPr id="2048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3286125"/>
            <a:ext cx="4040188" cy="3132138"/>
          </a:xfrm>
        </p:spPr>
        <p:txBody>
          <a:bodyPr/>
          <a:lstStyle/>
          <a:p>
            <a:endParaRPr lang="en-US" smtClean="0"/>
          </a:p>
          <a:p>
            <a:r>
              <a:rPr lang="ru-RU" smtClean="0"/>
              <a:t>Экскавация более 0.4 и асимметрия </a:t>
            </a:r>
            <a:endParaRPr lang="uk-UA" smtClean="0"/>
          </a:p>
          <a:p>
            <a:endParaRPr lang="uk-UA" smtClean="0"/>
          </a:p>
        </p:txBody>
      </p:sp>
      <p:sp>
        <p:nvSpPr>
          <p:cNvPr id="2048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14688"/>
            <a:ext cx="4041775" cy="3203575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/>
              <a:t>в 3 раза повышает риск развития глаукомы</a:t>
            </a:r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Пример1:    Толщина Роговицы: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Толстая Роговица</a:t>
            </a:r>
            <a:endParaRPr lang="en-US" sz="3200" dirty="0"/>
          </a:p>
        </p:txBody>
      </p:sp>
      <p:pic>
        <p:nvPicPr>
          <p:cNvPr id="4" name="Содержимое 3" descr="толстая роговица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762" y="1571612"/>
            <a:ext cx="8453642" cy="5214950"/>
          </a:xfrm>
        </p:spPr>
      </p:pic>
      <p:sp>
        <p:nvSpPr>
          <p:cNvPr id="5" name="Кольцо 4"/>
          <p:cNvSpPr/>
          <p:nvPr/>
        </p:nvSpPr>
        <p:spPr>
          <a:xfrm>
            <a:off x="6429388" y="5214950"/>
            <a:ext cx="571504" cy="571504"/>
          </a:xfrm>
          <a:prstGeom prst="donut">
            <a:avLst>
              <a:gd name="adj" fmla="val 5336"/>
            </a:avLst>
          </a:prstGeom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571868" y="4786322"/>
            <a:ext cx="1785950" cy="214314"/>
          </a:xfrm>
          <a:prstGeom prst="frame">
            <a:avLst>
              <a:gd name="adj1" fmla="val 1024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 Тонкая Роговица</a:t>
            </a:r>
            <a:endParaRPr lang="en-US" sz="3200" dirty="0"/>
          </a:p>
        </p:txBody>
      </p:sp>
      <p:pic>
        <p:nvPicPr>
          <p:cNvPr id="4" name="Содержимое 3" descr="тонкая рогов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8682707" cy="5500702"/>
          </a:xfrm>
        </p:spPr>
      </p:pic>
      <p:sp>
        <p:nvSpPr>
          <p:cNvPr id="5" name="Кольцо 4"/>
          <p:cNvSpPr/>
          <p:nvPr/>
        </p:nvSpPr>
        <p:spPr>
          <a:xfrm>
            <a:off x="6572264" y="5072074"/>
            <a:ext cx="571504" cy="571504"/>
          </a:xfrm>
          <a:prstGeom prst="donut">
            <a:avLst>
              <a:gd name="adj" fmla="val 11676"/>
            </a:avLst>
          </a:prstGeom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571868" y="4643446"/>
            <a:ext cx="1785950" cy="214314"/>
          </a:xfrm>
          <a:prstGeom prst="frame">
            <a:avLst>
              <a:gd name="adj1" fmla="val 1024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endParaRPr lang="en-US" sz="2000">
              <a:solidFill>
                <a:srgbClr val="FF0000"/>
              </a:solidFill>
              <a:latin typeface="Cambria" pitchFamily="18" charset="0"/>
              <a:ea typeface="Times New Roman" pitchFamily="18" charset="0"/>
              <a:cs typeface="Angsana New" pitchFamily="18" charset="-34"/>
            </a:endParaRPr>
          </a:p>
          <a:p>
            <a:pPr indent="539750"/>
            <a:endParaRPr lang="uk-UA" sz="2000">
              <a:latin typeface="Lucida Sans Unicode" pitchFamily="34" charset="0"/>
              <a:ea typeface="Times New Roman" pitchFamily="18" charset="0"/>
              <a:cs typeface="Angsana New" pitchFamily="18" charset="-34"/>
            </a:endParaRPr>
          </a:p>
          <a:p>
            <a:pPr indent="539750"/>
            <a:endParaRPr lang="ru-RU" sz="2000">
              <a:ea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5716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  <a:t>На</a:t>
            </a:r>
            <a:r>
              <a:rPr lang="en-US" sz="2700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  <a:t>Земле в 2000 году:</a:t>
            </a:r>
            <a:br>
              <a:rPr lang="ru-RU" sz="2700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</a:br>
            <a:r>
              <a:rPr lang="ru-RU" sz="2700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  <a:t> около 67 млн.человек, страдающих глаукомой </a:t>
            </a:r>
            <a:br>
              <a:rPr lang="ru-RU" sz="2700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</a:br>
            <a:r>
              <a:rPr lang="ru-RU" sz="2700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  <a:t>  их число может удвоиться к 2030году</a:t>
            </a:r>
            <a:r>
              <a:rPr lang="ru-RU" sz="4400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  <a:t>.  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</a:b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2000250"/>
            <a:ext cx="7772400" cy="4572000"/>
          </a:xfrm>
        </p:spPr>
        <p:txBody>
          <a:bodyPr>
            <a:normAutofit fontScale="85000" lnSpcReduction="10000"/>
          </a:bodyPr>
          <a:lstStyle/>
          <a:p>
            <a:pPr marL="0" indent="539750">
              <a:spcBef>
                <a:spcPct val="0"/>
              </a:spcBef>
              <a:buClrTx/>
              <a:buSzTx/>
              <a:buFont typeface="Wingdings"/>
              <a:buNone/>
              <a:defRPr/>
            </a:pPr>
            <a:endParaRPr lang="en-US" sz="3200" dirty="0" smtClean="0">
              <a:solidFill>
                <a:srgbClr val="FF0000"/>
              </a:solidFill>
              <a:latin typeface="Cambria" pitchFamily="18" charset="0"/>
              <a:cs typeface="Angsana New" pitchFamily="18" charset="-34"/>
            </a:endParaRPr>
          </a:p>
          <a:p>
            <a:pPr marL="411480" indent="539750">
              <a:spcBef>
                <a:spcPct val="0"/>
              </a:spcBef>
              <a:buFont typeface="Wingdings"/>
              <a:buChar char=""/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Прогноз:</a:t>
            </a:r>
          </a:p>
          <a:p>
            <a:pPr marL="411480" indent="539750">
              <a:spcBef>
                <a:spcPct val="0"/>
              </a:spcBef>
              <a:buFont typeface="Wingdings"/>
              <a:buChar char=""/>
              <a:defRPr/>
            </a:pPr>
            <a:r>
              <a:rPr lang="ru-RU" sz="3200" dirty="0" smtClean="0"/>
              <a:t>в 2010 году количество больных глаукомой в мире составит </a:t>
            </a:r>
            <a:r>
              <a:rPr lang="ru-RU" sz="3200" b="1" dirty="0" smtClean="0">
                <a:solidFill>
                  <a:srgbClr val="FFFF00"/>
                </a:solidFill>
              </a:rPr>
              <a:t>100 млн.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/>
              <a:t>человек, </a:t>
            </a:r>
          </a:p>
          <a:p>
            <a:pPr marL="411480" indent="539750">
              <a:spcBef>
                <a:spcPct val="0"/>
              </a:spcBef>
              <a:buFont typeface="Wingdings"/>
              <a:buChar char=""/>
              <a:defRPr/>
            </a:pPr>
            <a:r>
              <a:rPr lang="ru-RU" sz="3200" dirty="0" smtClean="0"/>
              <a:t>а количество слепых в следствие глаукомы составит </a:t>
            </a:r>
            <a:r>
              <a:rPr lang="ru-RU" sz="3200" b="1" dirty="0" smtClean="0">
                <a:solidFill>
                  <a:srgbClr val="FFFF00"/>
                </a:solidFill>
              </a:rPr>
              <a:t>12.3 млн</a:t>
            </a:r>
            <a:r>
              <a:rPr lang="ru-RU" sz="3200" dirty="0" smtClean="0"/>
              <a:t>.человек.</a:t>
            </a:r>
            <a:endParaRPr lang="uk-UA" sz="3200" dirty="0" smtClean="0"/>
          </a:p>
          <a:p>
            <a:pPr marL="0" indent="539750">
              <a:spcBef>
                <a:spcPct val="0"/>
              </a:spcBef>
              <a:buClrTx/>
              <a:buSzTx/>
              <a:buFont typeface="Wingdings"/>
              <a:buNone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539750">
              <a:spcBef>
                <a:spcPct val="0"/>
              </a:spcBef>
              <a:buClrTx/>
              <a:buSzTx/>
              <a:buFont typeface="Wingdings"/>
              <a:buNone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11480" indent="539750">
              <a:spcBef>
                <a:spcPct val="0"/>
              </a:spcBef>
              <a:buFont typeface="Wingdings"/>
              <a:buChar char=""/>
              <a:defRPr/>
            </a:pPr>
            <a:r>
              <a:rPr lang="ru-RU" sz="3200" dirty="0" smtClean="0"/>
              <a:t>В Украине на каждую </a:t>
            </a:r>
            <a:r>
              <a:rPr lang="ru-RU" sz="3200" b="1" dirty="0" smtClean="0">
                <a:solidFill>
                  <a:srgbClr val="FFFF00"/>
                </a:solidFill>
              </a:rPr>
              <a:t>1.000</a:t>
            </a:r>
            <a:r>
              <a:rPr lang="ru-RU" sz="3200" dirty="0" smtClean="0"/>
              <a:t> профилактически осмотренных людей у </a:t>
            </a:r>
            <a:r>
              <a:rPr lang="ru-RU" sz="3200" b="1" dirty="0" smtClean="0">
                <a:solidFill>
                  <a:srgbClr val="FFFF00"/>
                </a:solidFill>
              </a:rPr>
              <a:t>8</a:t>
            </a:r>
            <a:r>
              <a:rPr lang="ru-RU" sz="3200" dirty="0" smtClean="0"/>
              <a:t> человек выявляется глаукома.</a:t>
            </a:r>
            <a:endParaRPr lang="en-US" sz="3200" dirty="0" smtClean="0"/>
          </a:p>
          <a:p>
            <a:pPr marL="411480" indent="539750">
              <a:spcBef>
                <a:spcPct val="0"/>
              </a:spcBef>
              <a:buNone/>
              <a:defRPr/>
            </a:pPr>
            <a:endParaRPr lang="en-US" sz="32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2">
                    <a:satMod val="200000"/>
                  </a:schemeClr>
                </a:solidFill>
              </a:rPr>
              <a:t>Относительные факторы риска:</a:t>
            </a: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>                                                                                              </a:t>
            </a: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400" dirty="0" smtClean="0"/>
              <a:t>Высокая близорукость</a:t>
            </a:r>
            <a:endParaRPr lang="uk-UA" sz="34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uk-UA" dirty="0"/>
          </a:p>
        </p:txBody>
      </p:sp>
      <p:sp>
        <p:nvSpPr>
          <p:cNvPr id="21508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/>
            <a:r>
              <a:rPr lang="ru-RU" smtClean="0"/>
              <a:t>Диабет </a:t>
            </a:r>
            <a:endParaRPr lang="uk-UA" smtClean="0"/>
          </a:p>
        </p:txBody>
      </p:sp>
      <p:sp>
        <p:nvSpPr>
          <p:cNvPr id="21509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8"/>
            <a:ext cx="4040188" cy="3959225"/>
          </a:xfrm>
        </p:spPr>
        <p:txBody>
          <a:bodyPr/>
          <a:lstStyle/>
          <a:p>
            <a:r>
              <a:rPr lang="ru-RU" smtClean="0"/>
              <a:t> для средней и высокой степени риски выше в 2 -3 раза</a:t>
            </a:r>
            <a:endParaRPr lang="uk-UA" smtClean="0"/>
          </a:p>
        </p:txBody>
      </p:sp>
      <p:sp>
        <p:nvSpPr>
          <p:cNvPr id="21510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8"/>
            <a:ext cx="4041775" cy="3959225"/>
          </a:xfrm>
        </p:spPr>
        <p:txBody>
          <a:bodyPr/>
          <a:lstStyle/>
          <a:p>
            <a:r>
              <a:rPr lang="ru-RU" smtClean="0"/>
              <a:t>входит в группу риска из-за повышенной частоты эксфолиативного синдрома</a:t>
            </a:r>
            <a:endParaRPr lang="uk-UA" smtClean="0"/>
          </a:p>
          <a:p>
            <a:endParaRPr lang="uk-UA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Артериальная </a:t>
            </a: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гипертензия</a:t>
            </a:r>
            <a:endParaRPr lang="uk-UA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очень важно </a:t>
            </a:r>
            <a:r>
              <a:rPr lang="ru-RU" i="1" u="sng" dirty="0" err="1" smtClean="0">
                <a:solidFill>
                  <a:srgbClr val="FFFF00"/>
                </a:solidFill>
              </a:rPr>
              <a:t>перфузионное</a:t>
            </a:r>
            <a:r>
              <a:rPr lang="ru-RU" dirty="0" smtClean="0"/>
              <a:t> давление:</a:t>
            </a:r>
          </a:p>
          <a:p>
            <a:r>
              <a:rPr lang="ru-RU" dirty="0" smtClean="0"/>
              <a:t> разница  </a:t>
            </a:r>
            <a:r>
              <a:rPr lang="ru-RU" dirty="0" err="1" smtClean="0"/>
              <a:t>диастолического</a:t>
            </a:r>
            <a:r>
              <a:rPr lang="ru-RU" dirty="0" smtClean="0"/>
              <a:t> и ВГД 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в норме не менее 56мм</a:t>
            </a:r>
          </a:p>
          <a:p>
            <a:r>
              <a:rPr lang="ru-RU" dirty="0" smtClean="0"/>
              <a:t>Разница менее 55 -  риск развития ПОУГ!!</a:t>
            </a:r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Вазоспазм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Вазоспазм</a:t>
            </a:r>
            <a:r>
              <a:rPr lang="ru-RU" dirty="0" smtClean="0"/>
              <a:t> снижает толерантность ДЗН к давлению и ускоряет </a:t>
            </a:r>
            <a:r>
              <a:rPr lang="ru-RU" dirty="0" err="1" smtClean="0"/>
              <a:t>апоптоз</a:t>
            </a:r>
            <a:r>
              <a:rPr lang="ru-RU" dirty="0" smtClean="0"/>
              <a:t> </a:t>
            </a:r>
            <a:endParaRPr lang="uk-UA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630920"/>
          </a:xfrm>
        </p:spPr>
        <p:txBody>
          <a:bodyPr/>
          <a:lstStyle/>
          <a:p>
            <a:r>
              <a:rPr lang="ru-RU" sz="2800" dirty="0" smtClean="0">
                <a:solidFill>
                  <a:srgbClr val="D4D4D6">
                    <a:satMod val="200000"/>
                  </a:srgbClr>
                </a:solidFill>
              </a:rPr>
              <a:t>Механизм: «как это всё происходит»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900090" cy="35401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Стаз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357422" y="1285860"/>
            <a:ext cx="1571636" cy="35401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Гипоксия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 bwMode="auto">
          <a:xfrm>
            <a:off x="5072066" y="1285860"/>
            <a:ext cx="2428892" cy="3540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Выброс Адреналина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1928794" y="2285992"/>
            <a:ext cx="1214446" cy="3540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Ишемия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 bwMode="auto">
          <a:xfrm>
            <a:off x="4643438" y="2357430"/>
            <a:ext cx="1428760" cy="3540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Вазоспазм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 bwMode="auto">
          <a:xfrm>
            <a:off x="1571604" y="3143248"/>
            <a:ext cx="3857652" cy="3540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Активация Анаэробного Гликолиза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 bwMode="auto">
          <a:xfrm>
            <a:off x="142844" y="3932246"/>
            <a:ext cx="4071966" cy="3540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Дестабилизация Клеточных Мембран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 bwMode="auto">
          <a:xfrm>
            <a:off x="785786" y="4620580"/>
            <a:ext cx="4214842" cy="3167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Глютамат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(накопление </a:t>
            </a:r>
            <a:r>
              <a:rPr lang="ru-RU" sz="1600" b="1" dirty="0" err="1" smtClean="0">
                <a:solidFill>
                  <a:srgbClr val="FF0000"/>
                </a:solidFill>
              </a:rPr>
              <a:t>Са</a:t>
            </a:r>
            <a:r>
              <a:rPr lang="ru-RU" sz="1600" b="1" baseline="30000" dirty="0" err="1" smtClean="0">
                <a:solidFill>
                  <a:srgbClr val="FF0000"/>
                </a:solidFill>
              </a:rPr>
              <a:t>+</a:t>
            </a:r>
            <a:r>
              <a:rPr lang="ru-RU" sz="1600" b="1" baseline="30000" dirty="0" smtClean="0">
                <a:solidFill>
                  <a:srgbClr val="FF0000"/>
                </a:solidFill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клетках)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 bwMode="auto">
          <a:xfrm>
            <a:off x="785786" y="5000636"/>
            <a:ext cx="4214842" cy="3571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Возбуждение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«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Эксайт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+mn-cs"/>
              </a:rPr>
              <a:t>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Эффект»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 bwMode="auto">
          <a:xfrm>
            <a:off x="785786" y="5929330"/>
            <a:ext cx="3929090" cy="3540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Свободные Радикалы (окись азота)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 bwMode="auto">
          <a:xfrm>
            <a:off x="6643702" y="5000636"/>
            <a:ext cx="2143140" cy="3540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Эндотелиин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 bwMode="auto">
          <a:xfrm>
            <a:off x="6786578" y="6286520"/>
            <a:ext cx="1857388" cy="4286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 marR="0" lvl="0" indent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АПОПТОЗ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500166" y="1428736"/>
            <a:ext cx="785818" cy="71438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Стрелка вправо 20"/>
          <p:cNvSpPr/>
          <p:nvPr/>
        </p:nvSpPr>
        <p:spPr>
          <a:xfrm>
            <a:off x="4071934" y="1428736"/>
            <a:ext cx="785818" cy="71438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 вправо 21"/>
          <p:cNvSpPr/>
          <p:nvPr/>
        </p:nvSpPr>
        <p:spPr>
          <a:xfrm>
            <a:off x="3286116" y="2428868"/>
            <a:ext cx="1214446" cy="71438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3286116" y="2581268"/>
            <a:ext cx="1214446" cy="61914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трелка вправо 23"/>
          <p:cNvSpPr/>
          <p:nvPr/>
        </p:nvSpPr>
        <p:spPr>
          <a:xfrm rot="1640402" flipV="1">
            <a:off x="1069745" y="1953490"/>
            <a:ext cx="1123638" cy="54355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трелка вправо 28"/>
          <p:cNvSpPr/>
          <p:nvPr/>
        </p:nvSpPr>
        <p:spPr>
          <a:xfrm rot="8367568">
            <a:off x="5586089" y="1977333"/>
            <a:ext cx="785818" cy="71438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2411653" y="2840289"/>
            <a:ext cx="337803" cy="125238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трелка вправо 32"/>
          <p:cNvSpPr/>
          <p:nvPr/>
        </p:nvSpPr>
        <p:spPr>
          <a:xfrm rot="5400000" flipV="1">
            <a:off x="2166382" y="3691479"/>
            <a:ext cx="337803" cy="98600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Стрелка вправо 33"/>
          <p:cNvSpPr/>
          <p:nvPr/>
        </p:nvSpPr>
        <p:spPr>
          <a:xfrm rot="5400000" flipV="1">
            <a:off x="7143768" y="4572009"/>
            <a:ext cx="571505" cy="142877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Стрелка вправо 35"/>
          <p:cNvSpPr/>
          <p:nvPr/>
        </p:nvSpPr>
        <p:spPr>
          <a:xfrm rot="5400000" flipV="1">
            <a:off x="2321703" y="4393414"/>
            <a:ext cx="357191" cy="142878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трелка вправо 36"/>
          <p:cNvSpPr/>
          <p:nvPr/>
        </p:nvSpPr>
        <p:spPr>
          <a:xfrm rot="5400000" flipV="1">
            <a:off x="2479035" y="5550878"/>
            <a:ext cx="409242" cy="204792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трелка вправо 37"/>
          <p:cNvSpPr/>
          <p:nvPr/>
        </p:nvSpPr>
        <p:spPr>
          <a:xfrm rot="5400000" flipV="1">
            <a:off x="7210444" y="5791216"/>
            <a:ext cx="857257" cy="133353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 вправо 38"/>
          <p:cNvSpPr/>
          <p:nvPr/>
        </p:nvSpPr>
        <p:spPr>
          <a:xfrm rot="798597" flipV="1">
            <a:off x="4776722" y="6298372"/>
            <a:ext cx="1978711" cy="119169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Стрелка вправо 39"/>
          <p:cNvSpPr/>
          <p:nvPr/>
        </p:nvSpPr>
        <p:spPr>
          <a:xfrm rot="1019731" flipV="1">
            <a:off x="4539350" y="5788937"/>
            <a:ext cx="2975187" cy="137197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Текст 3"/>
          <p:cNvSpPr txBox="1">
            <a:spLocks/>
          </p:cNvSpPr>
          <p:nvPr/>
        </p:nvSpPr>
        <p:spPr bwMode="auto">
          <a:xfrm>
            <a:off x="4572000" y="3929066"/>
            <a:ext cx="3633814" cy="3540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3152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Дисфункция Эндотелия Сосудов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3727098" flipV="1">
            <a:off x="4985989" y="3795572"/>
            <a:ext cx="2731203" cy="103390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Стрелка вправо 41"/>
          <p:cNvSpPr/>
          <p:nvPr/>
        </p:nvSpPr>
        <p:spPr>
          <a:xfrm rot="5400000" flipV="1">
            <a:off x="4772733" y="3629736"/>
            <a:ext cx="357190" cy="98600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Стрелка вправо 42"/>
          <p:cNvSpPr/>
          <p:nvPr/>
        </p:nvSpPr>
        <p:spPr>
          <a:xfrm rot="8535443">
            <a:off x="2725705" y="1947521"/>
            <a:ext cx="785818" cy="71438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5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5372112" cy="7730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Анкета для пациента</a:t>
            </a: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7" y="1142984"/>
          <a:ext cx="7901013" cy="5214974"/>
        </p:xfrm>
        <a:graphic>
          <a:graphicData uri="http://schemas.openxmlformats.org/drawingml/2006/table">
            <a:tbl>
              <a:tblPr/>
              <a:tblGrid>
                <a:gridCol w="2633671"/>
                <a:gridCol w="2633671"/>
                <a:gridCol w="2633671"/>
              </a:tblGrid>
              <a:tr h="43866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Фактор риска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Категория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Баллы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58983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Ваш возраст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50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лет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50 -64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65 -74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993414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Фамильная история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(глаукома у родственников)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 глаукомы ни у кого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Глаукома у родителей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Глаукома у братьев,   сестёр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869237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Последний осмотр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офтальмолога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≤2-х лет назад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2 -5 лет назад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Более 5 лет назад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43866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                                 Уровень риска глаукомы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66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Высокий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 более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66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Средний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66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Низкий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и менее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Кольцо 4"/>
          <p:cNvSpPr/>
          <p:nvPr/>
        </p:nvSpPr>
        <p:spPr>
          <a:xfrm>
            <a:off x="6500826" y="1785926"/>
            <a:ext cx="285752" cy="285752"/>
          </a:xfrm>
          <a:prstGeom prst="donut">
            <a:avLst>
              <a:gd name="adj" fmla="val 4064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6500826" y="2714620"/>
            <a:ext cx="285752" cy="285752"/>
          </a:xfrm>
          <a:prstGeom prst="donut">
            <a:avLst>
              <a:gd name="adj" fmla="val 4064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6500826" y="4214818"/>
            <a:ext cx="285752" cy="285752"/>
          </a:xfrm>
          <a:prstGeom prst="donut">
            <a:avLst>
              <a:gd name="adj" fmla="val 4064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14744" y="5286388"/>
            <a:ext cx="571504" cy="64294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endParaRPr kumimoji="0" lang="uk-UA" sz="4000" b="1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Дополнительные факторы риска </a:t>
            </a:r>
            <a:r>
              <a:rPr lang="ru-RU" u="sng" dirty="0" smtClean="0">
                <a:solidFill>
                  <a:schemeClr val="tx2">
                    <a:satMod val="200000"/>
                  </a:schemeClr>
                </a:solidFill>
              </a:rPr>
              <a:t>(</a:t>
            </a:r>
            <a:r>
              <a:rPr lang="ru-RU" i="1" u="sng" dirty="0" smtClean="0">
                <a:solidFill>
                  <a:schemeClr val="tx2">
                    <a:satMod val="200000"/>
                  </a:schemeClr>
                </a:solidFill>
              </a:rPr>
              <a:t>подчеркните)</a:t>
            </a: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Высокая близорукость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Диабет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Гипертензия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Травмы глаза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Другие: 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Приём стероидов( гормональных препаратов)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Мигрень и </a:t>
            </a:r>
            <a:r>
              <a:rPr lang="ru-RU" dirty="0" err="1" smtClean="0"/>
              <a:t>вазоспазм</a:t>
            </a:r>
            <a:r>
              <a:rPr lang="ru-RU" dirty="0" smtClean="0"/>
              <a:t> ( холодные руки и ноги)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Мужчины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Ночные нарушения дыхания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401080" cy="25717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/>
              <a:t>БАЛЬНА СИСТЕМА ОЦІНЮВАННЯ ВІРОГІДНОСТІ РОЗВИТКУ ПВКГ</a:t>
            </a:r>
            <a:br>
              <a:rPr lang="uk-UA" sz="3600" b="1" dirty="0" smtClean="0"/>
            </a:br>
            <a:r>
              <a:rPr lang="uk-UA" sz="3600" b="1" dirty="0" smtClean="0"/>
              <a:t> ПРОТЯГОМ 5 РОКІВ</a:t>
            </a:r>
            <a:endParaRPr lang="uk-UA" sz="3600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728" y="71414"/>
          <a:ext cx="4543272" cy="6429396"/>
        </p:xfrm>
        <a:graphic>
          <a:graphicData uri="http://schemas.openxmlformats.org/presentationml/2006/ole">
            <p:oleObj spid="_x0000_s1026" name="Acrobat Document" r:id="rId3" imgW="7557840" imgH="10695960" progId="AcroExch.Document.7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0" y="71414"/>
          <a:ext cx="4543272" cy="6429397"/>
        </p:xfrm>
        <a:graphic>
          <a:graphicData uri="http://schemas.openxmlformats.org/presentationml/2006/ole">
            <p:oleObj spid="_x0000_s1027" name="Acrobat Document" r:id="rId4" imgW="7557840" imgH="10695960" progId="AcroExch.Document.7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2228840" cy="428628"/>
          </a:xfrm>
        </p:spPr>
        <p:txBody>
          <a:bodyPr/>
          <a:lstStyle/>
          <a:p>
            <a:r>
              <a:rPr lang="ru-RU" sz="2000" dirty="0" smtClean="0"/>
              <a:t>Возраст – 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572000" y="71438"/>
          <a:ext cx="4543425" cy="6429375"/>
        </p:xfrm>
        <a:graphic>
          <a:graphicData uri="http://schemas.openxmlformats.org/presentationml/2006/ole">
            <p:oleObj spid="_x0000_s32770" name="Acrobat Document" r:id="rId3" imgW="7557840" imgH="10695960" progId="AcroExch.Document.7">
              <p:embed/>
            </p:oleObj>
          </a:graphicData>
        </a:graphic>
      </p:graphicFrame>
      <p:sp>
        <p:nvSpPr>
          <p:cNvPr id="5" name="Рамка 4"/>
          <p:cNvSpPr/>
          <p:nvPr/>
        </p:nvSpPr>
        <p:spPr>
          <a:xfrm>
            <a:off x="8072462" y="642918"/>
            <a:ext cx="500066" cy="214314"/>
          </a:xfrm>
          <a:prstGeom prst="frame">
            <a:avLst>
              <a:gd name="adj1" fmla="val 0"/>
            </a:avLst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143240" y="357166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ru-RU" sz="3000" dirty="0" smtClean="0">
                <a:latin typeface="+mn-lt"/>
                <a:cs typeface="+mn-cs"/>
              </a:rPr>
              <a:t>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57210" y="928670"/>
            <a:ext cx="22288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lang="ru-RU" sz="2000" dirty="0" smtClean="0">
                <a:latin typeface="+mn-lt"/>
                <a:cs typeface="+mn-cs"/>
              </a:rPr>
              <a:t>ВГД </a:t>
            </a:r>
            <a:r>
              <a:rPr lang="ru-RU" sz="2400" dirty="0" smtClean="0">
                <a:latin typeface="+mn-lt"/>
                <a:cs typeface="+mn-cs"/>
              </a:rPr>
              <a:t>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143240" y="928670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ru-RU" sz="3000" dirty="0" smtClean="0">
                <a:latin typeface="+mn-lt"/>
                <a:cs typeface="+mn-cs"/>
              </a:rPr>
              <a:t>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7000892" y="785794"/>
            <a:ext cx="500066" cy="285752"/>
          </a:xfrm>
          <a:prstGeom prst="frame">
            <a:avLst>
              <a:gd name="adj1" fmla="val 0"/>
            </a:avLst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8643966" y="1071546"/>
            <a:ext cx="357190" cy="214314"/>
          </a:xfrm>
          <a:prstGeom prst="frame">
            <a:avLst>
              <a:gd name="adj1" fmla="val 0"/>
            </a:avLst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571472" y="1357298"/>
            <a:ext cx="222884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lang="ru-RU" dirty="0" smtClean="0">
                <a:latin typeface="+mn-lt"/>
                <a:cs typeface="+mn-cs"/>
              </a:rPr>
              <a:t>Толщина Роговицы  -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3143240" y="1500174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ru-RU" sz="3000" dirty="0" smtClean="0">
                <a:latin typeface="+mn-lt"/>
                <a:cs typeface="+mn-cs"/>
              </a:rPr>
              <a:t>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7572396" y="1285860"/>
            <a:ext cx="500066" cy="285752"/>
          </a:xfrm>
          <a:prstGeom prst="frame">
            <a:avLst>
              <a:gd name="adj1" fmla="val 0"/>
            </a:avLst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8072462" y="1643050"/>
            <a:ext cx="571504" cy="285752"/>
          </a:xfrm>
          <a:prstGeom prst="frame">
            <a:avLst>
              <a:gd name="adj1" fmla="val 0"/>
            </a:avLst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500034" y="2071678"/>
            <a:ext cx="257176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lang="ru-RU" sz="2000" noProof="0" dirty="0" smtClean="0">
                <a:latin typeface="+mn-lt"/>
                <a:cs typeface="+mn-cs"/>
              </a:rPr>
              <a:t>Экскавация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3143240" y="2000240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ru-RU" sz="3000" dirty="0" smtClean="0">
                <a:latin typeface="+mn-lt"/>
                <a:cs typeface="+mn-cs"/>
              </a:rPr>
              <a:t>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428596" y="2643182"/>
            <a:ext cx="278608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lang="ru-RU" sz="2000" dirty="0" smtClean="0">
                <a:latin typeface="+mn-lt"/>
                <a:cs typeface="+mn-cs"/>
              </a:rPr>
              <a:t>Поле Зрения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143240" y="2571744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ru-RU" sz="3000" dirty="0" smtClean="0">
                <a:latin typeface="+mn-lt"/>
                <a:cs typeface="+mn-cs"/>
              </a:rPr>
              <a:t>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500034" y="3571876"/>
            <a:ext cx="2500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lang="ru-RU" sz="2000" noProof="0" dirty="0" smtClean="0">
                <a:latin typeface="+mn-lt"/>
                <a:cs typeface="+mn-cs"/>
              </a:rPr>
              <a:t>ВСЕГО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3214678" y="3500438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ru-RU" sz="3000" dirty="0" smtClean="0">
                <a:latin typeface="+mn-lt"/>
                <a:cs typeface="+mn-cs"/>
              </a:rPr>
              <a:t>   1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8572528" y="2000240"/>
            <a:ext cx="428628" cy="500066"/>
          </a:xfrm>
          <a:prstGeom prst="frame">
            <a:avLst>
              <a:gd name="adj1" fmla="val 0"/>
            </a:avLst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428596" y="4143380"/>
            <a:ext cx="40005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lang="ru-RU" sz="2000" dirty="0" smtClean="0">
                <a:latin typeface="+mn-lt"/>
                <a:cs typeface="+mn-cs"/>
              </a:rPr>
              <a:t>13 Баллов </a:t>
            </a:r>
            <a:r>
              <a:rPr lang="ru-RU" sz="2000" noProof="0" dirty="0" smtClean="0">
                <a:latin typeface="+mn-lt"/>
                <a:cs typeface="+mn-cs"/>
              </a:rPr>
              <a:t>  =   33% риска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85720" y="3286124"/>
            <a:ext cx="4143404" cy="0"/>
          </a:xfrm>
          <a:prstGeom prst="line">
            <a:avLst/>
          </a:prstGeom>
          <a:ln w="31750" cmpd="sng">
            <a:solidFill>
              <a:srgbClr val="FF0000"/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мка 24"/>
          <p:cNvSpPr/>
          <p:nvPr/>
        </p:nvSpPr>
        <p:spPr>
          <a:xfrm>
            <a:off x="6215074" y="2643182"/>
            <a:ext cx="642942" cy="3071834"/>
          </a:xfrm>
          <a:prstGeom prst="frame">
            <a:avLst>
              <a:gd name="adj1" fmla="val 0"/>
            </a:avLst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14282" y="4786322"/>
            <a:ext cx="4143404" cy="0"/>
          </a:xfrm>
          <a:prstGeom prst="line">
            <a:avLst/>
          </a:prstGeom>
          <a:ln w="31750" cmpd="sng">
            <a:solidFill>
              <a:srgbClr val="FF0000"/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428596" y="4929198"/>
            <a:ext cx="4000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lang="ru-RU" sz="2000" dirty="0" smtClean="0">
                <a:latin typeface="+mn-lt"/>
                <a:cs typeface="+mn-cs"/>
              </a:rPr>
              <a:t>Рекомендованный Режим Контроля  -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 в 3 месяца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8" name="Picture 1" descr="C:\Users\AIK-1\Desktop\ope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71934" y="5857892"/>
            <a:ext cx="980152" cy="828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5" grpId="0" animBg="1"/>
      <p:bldP spid="25" grpId="1" animBg="1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ILAS_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448425" cy="24574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772400" cy="2071702"/>
          </a:xfrm>
        </p:spPr>
        <p:txBody>
          <a:bodyPr/>
          <a:lstStyle/>
          <a:p>
            <a:r>
              <a:rPr lang="ru-RU" sz="2000" dirty="0" smtClean="0">
                <a:solidFill>
                  <a:schemeClr val="tx2">
                    <a:satMod val="200000"/>
                  </a:schemeClr>
                </a:solidFill>
              </a:rPr>
              <a:t>В структуре первичной инвалидности по зрению глаукома с 2004 по 2007 годы переместилась с четвёртой на вторую позицию и продолжает расти.</a:t>
            </a:r>
          </a:p>
          <a:p>
            <a:endParaRPr lang="ru-RU" sz="2000" dirty="0" smtClean="0">
              <a:solidFill>
                <a:schemeClr val="tx2">
                  <a:satMod val="20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satMod val="200000"/>
                  </a:schemeClr>
                </a:solidFill>
              </a:rPr>
              <a:t>При этом надо отметить, что это преимущественно инвалиды 2-й и 1-й групп.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572560" cy="64294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ngsana New" pitchFamily="18" charset="-34"/>
              </a:rPr>
              <a:t>Количество официально зарегистрированных глаукомой больных в т.ч. впервые выявленных. </a:t>
            </a: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714348" y="2503600"/>
          <a:ext cx="8001056" cy="29582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00211"/>
                <a:gridCol w="1600211"/>
                <a:gridCol w="1600211"/>
                <a:gridCol w="1628787"/>
                <a:gridCol w="1571636"/>
              </a:tblGrid>
              <a:tr h="1211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Год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Общее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кол-во </a:t>
                      </a:r>
                      <a:r>
                        <a:rPr lang="ru-RU" sz="2000" dirty="0"/>
                        <a:t>больных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На </a:t>
                      </a:r>
                      <a:r>
                        <a:rPr lang="ru-RU" sz="2000" dirty="0" smtClean="0"/>
                        <a:t>100тыс.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2000" dirty="0" smtClean="0"/>
                        <a:t>взрослого </a:t>
                      </a:r>
                      <a:r>
                        <a:rPr lang="ru-RU" sz="2000" dirty="0"/>
                        <a:t>населения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Впервые выявленных больных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На 100тыс. </a:t>
                      </a:r>
                      <a:r>
                        <a:rPr lang="ru-RU" sz="2000" dirty="0" smtClean="0"/>
                        <a:t>Взрослого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2000" dirty="0" smtClean="0"/>
                        <a:t>населения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8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2001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150385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370.3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19069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47.0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8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2006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196508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517.8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24749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65.2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8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2008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214402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566.2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25808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68.2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3" marR="31283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14282" y="1512196"/>
            <a:ext cx="8643998" cy="1631052"/>
          </a:xfrm>
          <a:prstGeom prst="rect">
            <a:avLst/>
          </a:prstGeom>
        </p:spPr>
        <p:txBody>
          <a:bodyPr vert="horz" tIns="64008" anchor="t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AILAS_logo_Eng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00438"/>
            <a:ext cx="3952811" cy="150019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43004" y="228584"/>
            <a:ext cx="4914880" cy="914400"/>
          </a:xfrm>
          <a:prstGeom prst="rect">
            <a:avLst/>
          </a:prstGeom>
        </p:spPr>
        <p:txBody>
          <a:bodyPr tIns="64008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spc="-150" dirty="0">
                <a:solidFill>
                  <a:srgbClr val="D6ECFF">
                    <a:satMod val="20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Consolas"/>
                <a:cs typeface="+mn-cs"/>
              </a:rPr>
              <a:t>www.ailas.com.ua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Учитывая общую тенденцию роста заболеваемости можно предполагать, что к концу 2010 года в Украине будет зарегистрировано более </a:t>
            </a:r>
            <a:r>
              <a:rPr lang="ru-RU" b="1" dirty="0" smtClean="0">
                <a:solidFill>
                  <a:srgbClr val="FFFF00"/>
                </a:solidFill>
              </a:rPr>
              <a:t>220.000</a:t>
            </a:r>
            <a:r>
              <a:rPr lang="ru-RU" dirty="0" smtClean="0"/>
              <a:t> больных глаукомой.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Одна из причин  поздней </a:t>
            </a:r>
            <a:r>
              <a:rPr lang="ru-RU" dirty="0" err="1" smtClean="0"/>
              <a:t>выявляемости</a:t>
            </a:r>
            <a:r>
              <a:rPr lang="ru-RU" dirty="0" smtClean="0"/>
              <a:t> глаукомы является </a:t>
            </a:r>
          </a:p>
          <a:p>
            <a:r>
              <a:rPr lang="ru-RU" dirty="0" smtClean="0"/>
              <a:t>отсутствие чёткого алгоритма расчётов рисков возникновения глаукомы и </a:t>
            </a:r>
          </a:p>
          <a:p>
            <a:r>
              <a:rPr lang="ru-RU" dirty="0" smtClean="0"/>
              <a:t>рекомендаций по  частоте профилактических осмотров и объёмах обследований.</a:t>
            </a:r>
            <a:endParaRPr lang="uk-UA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651512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Использованные данные:</a:t>
            </a: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928"/>
          </a:xfrm>
        </p:spPr>
        <p:txBody>
          <a:bodyPr>
            <a:normAutofit fontScale="850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Blue Mountains Eye Study 1996</a:t>
            </a:r>
            <a:endParaRPr lang="ru-RU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Barbados Study 1998</a:t>
            </a:r>
            <a:endParaRPr lang="ru-RU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Ocular </a:t>
            </a:r>
            <a:r>
              <a:rPr lang="en-US" dirty="0" err="1" smtClean="0"/>
              <a:t>Hypertantion</a:t>
            </a:r>
            <a:r>
              <a:rPr lang="en-US" dirty="0" smtClean="0"/>
              <a:t> Treatment </a:t>
            </a:r>
            <a:r>
              <a:rPr lang="en-US" dirty="0" err="1" smtClean="0"/>
              <a:t>Stady</a:t>
            </a:r>
            <a:r>
              <a:rPr lang="en-US" dirty="0" smtClean="0"/>
              <a:t> (OHTS) 1999– </a:t>
            </a:r>
            <a:r>
              <a:rPr lang="ru-RU" dirty="0" err="1" smtClean="0"/>
              <a:t>Балтиморский</a:t>
            </a:r>
            <a:r>
              <a:rPr lang="ru-RU" dirty="0" smtClean="0"/>
              <a:t> Университет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Rotterdam Study 2000</a:t>
            </a:r>
            <a:endParaRPr lang="ru-RU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Early Manifest Glaucoma Trail (EMGT)2001</a:t>
            </a:r>
            <a:endParaRPr lang="uk-U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Менее 30% пациентов с ранней глаукомой имеют прогресс в течение 5 лет,  если ВГД снижено на 25% 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Приблизительно  до 15.5мм</a:t>
            </a:r>
            <a:r>
              <a:rPr lang="en-US" b="1" i="1" u="sng" dirty="0" smtClean="0"/>
              <a:t> Hg</a:t>
            </a:r>
            <a:r>
              <a:rPr lang="ru-RU" b="1" i="1" u="sng" dirty="0" smtClean="0"/>
              <a:t>!</a:t>
            </a:r>
            <a:r>
              <a:rPr lang="en-US" b="1" i="1" u="sng" dirty="0" smtClean="0"/>
              <a:t> </a:t>
            </a:r>
            <a:endParaRPr lang="uk-UA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Что является факторами риска развития глаукомы?</a:t>
            </a: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914400" y="2071710"/>
            <a:ext cx="7772400" cy="4572000"/>
          </a:xfrm>
        </p:spPr>
        <p:txBody>
          <a:bodyPr/>
          <a:lstStyle/>
          <a:p>
            <a:r>
              <a:rPr lang="ru-RU" b="1" u="sng" dirty="0" smtClean="0"/>
              <a:t>Абсолютные факторы риска:</a:t>
            </a:r>
            <a:endParaRPr lang="uk-UA" dirty="0" smtClean="0"/>
          </a:p>
          <a:p>
            <a:r>
              <a:rPr lang="ru-RU" b="1" dirty="0" smtClean="0"/>
              <a:t>ВГД выше 26мм. </a:t>
            </a:r>
            <a:r>
              <a:rPr lang="en-US" b="1" dirty="0" smtClean="0"/>
              <a:t>Hg</a:t>
            </a:r>
            <a:endParaRPr lang="uk-UA" dirty="0" smtClean="0"/>
          </a:p>
          <a:p>
            <a:r>
              <a:rPr lang="ru-RU" b="1" dirty="0" smtClean="0"/>
              <a:t>Возраст </a:t>
            </a:r>
            <a:endParaRPr lang="uk-UA" dirty="0" smtClean="0"/>
          </a:p>
          <a:p>
            <a:r>
              <a:rPr lang="ru-RU" b="1" dirty="0" smtClean="0"/>
              <a:t>Фамильная история </a:t>
            </a:r>
            <a:endParaRPr lang="en-US" dirty="0" smtClean="0"/>
          </a:p>
          <a:p>
            <a:r>
              <a:rPr lang="ru-RU" b="1" dirty="0" smtClean="0"/>
              <a:t>Раса</a:t>
            </a:r>
            <a:endParaRPr lang="uk-UA" dirty="0" smtClean="0"/>
          </a:p>
          <a:p>
            <a:r>
              <a:rPr lang="ru-RU" b="1" dirty="0" smtClean="0"/>
              <a:t> Состояние зрительного нерва</a:t>
            </a:r>
            <a:endParaRPr lang="en-US" b="1" dirty="0" smtClean="0"/>
          </a:p>
          <a:p>
            <a:r>
              <a:rPr lang="ru-RU" b="1" dirty="0" smtClean="0"/>
              <a:t> Толщина роговицы менее 555мкм</a:t>
            </a:r>
            <a:endParaRPr lang="en-US" dirty="0" smtClean="0"/>
          </a:p>
          <a:p>
            <a:endParaRPr lang="en-US" dirty="0" smtClean="0"/>
          </a:p>
          <a:p>
            <a:endParaRPr lang="uk-UA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914400" y="714375"/>
            <a:ext cx="7772400" cy="5641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u="sng" smtClean="0"/>
              <a:t>Относительные факторы риска:</a:t>
            </a:r>
            <a:endParaRPr lang="en-US" b="1" u="sng" smtClean="0"/>
          </a:p>
          <a:p>
            <a:r>
              <a:rPr lang="ru-RU" b="1" smtClean="0"/>
              <a:t>Высокая близорукость</a:t>
            </a:r>
            <a:endParaRPr lang="uk-UA" smtClean="0"/>
          </a:p>
          <a:p>
            <a:r>
              <a:rPr lang="ru-RU" b="1" smtClean="0"/>
              <a:t>Диабет </a:t>
            </a:r>
            <a:endParaRPr lang="en-US" b="1" smtClean="0"/>
          </a:p>
          <a:p>
            <a:r>
              <a:rPr lang="ru-RU" smtClean="0"/>
              <a:t> </a:t>
            </a:r>
            <a:r>
              <a:rPr lang="ru-RU" b="1" smtClean="0"/>
              <a:t>Гипертензия </a:t>
            </a:r>
            <a:r>
              <a:rPr lang="ru-RU" smtClean="0"/>
              <a:t> </a:t>
            </a:r>
            <a:r>
              <a:rPr lang="ru-RU" b="1" smtClean="0"/>
              <a:t>и </a:t>
            </a:r>
            <a:r>
              <a:rPr lang="ru-RU" smtClean="0"/>
              <a:t> </a:t>
            </a:r>
            <a:r>
              <a:rPr lang="ru-RU" b="1" smtClean="0"/>
              <a:t>периферический вазоспазм</a:t>
            </a:r>
            <a:endParaRPr lang="en-US" b="1" smtClean="0"/>
          </a:p>
          <a:p>
            <a:r>
              <a:rPr lang="ru-RU" b="1" smtClean="0"/>
              <a:t>Травмы глаза</a:t>
            </a:r>
            <a:endParaRPr lang="uk-UA" smtClean="0"/>
          </a:p>
          <a:p>
            <a:r>
              <a:rPr lang="ru-RU" b="1" smtClean="0"/>
              <a:t>Другие факторы риска:</a:t>
            </a:r>
            <a:endParaRPr lang="uk-UA" smtClean="0"/>
          </a:p>
          <a:p>
            <a:pPr>
              <a:buFont typeface="Wingdings" pitchFamily="2" charset="2"/>
              <a:buNone/>
            </a:pPr>
            <a:r>
              <a:rPr lang="en-US" sz="2200" b="1" smtClean="0"/>
              <a:t>           </a:t>
            </a:r>
            <a:r>
              <a:rPr lang="ru-RU" sz="2200" b="1" smtClean="0"/>
              <a:t>Приём стероидов </a:t>
            </a:r>
            <a:endParaRPr lang="uk-UA" sz="2200" smtClean="0"/>
          </a:p>
          <a:p>
            <a:pPr>
              <a:buFont typeface="Wingdings" pitchFamily="2" charset="2"/>
              <a:buNone/>
            </a:pPr>
            <a:r>
              <a:rPr lang="en-US" sz="2200" b="1" smtClean="0"/>
              <a:t>                   </a:t>
            </a:r>
            <a:r>
              <a:rPr lang="ru-RU" sz="2200" b="1" smtClean="0"/>
              <a:t>Мигрени </a:t>
            </a:r>
            <a:endParaRPr lang="uk-UA" sz="2200" smtClean="0"/>
          </a:p>
          <a:p>
            <a:pPr>
              <a:buFont typeface="Wingdings" pitchFamily="2" charset="2"/>
              <a:buNone/>
            </a:pPr>
            <a:r>
              <a:rPr lang="en-US" sz="2200" b="1" smtClean="0"/>
              <a:t>                             </a:t>
            </a:r>
            <a:r>
              <a:rPr lang="ru-RU" sz="2200" b="1" smtClean="0"/>
              <a:t>Ночное апное – гипоксия</a:t>
            </a:r>
            <a:endParaRPr lang="en-US" sz="2200" b="1" smtClean="0"/>
          </a:p>
          <a:p>
            <a:pPr>
              <a:buFont typeface="Wingdings" pitchFamily="2" charset="2"/>
              <a:buNone/>
            </a:pPr>
            <a:r>
              <a:rPr lang="en-US" sz="2400" b="1" smtClean="0"/>
              <a:t>   </a:t>
            </a:r>
            <a:r>
              <a:rPr lang="ru-RU" sz="2400" b="1" smtClean="0"/>
              <a:t>Мужчины </a:t>
            </a:r>
            <a:endParaRPr lang="uk-UA" sz="2400" smtClean="0"/>
          </a:p>
          <a:p>
            <a:pPr>
              <a:buFont typeface="Wingdings" pitchFamily="2" charset="2"/>
              <a:buNone/>
            </a:pPr>
            <a:endParaRPr lang="uk-UA" sz="22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615</TotalTime>
  <Words>770</Words>
  <Application>Microsoft Office PowerPoint</Application>
  <PresentationFormat>Экран (4:3)</PresentationFormat>
  <Paragraphs>221</Paragraphs>
  <Slides>30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Метро</vt:lpstr>
      <vt:lpstr>Acrobat Document</vt:lpstr>
      <vt:lpstr>Алгоритм Оценки Рисков Развития Глаукомы</vt:lpstr>
      <vt:lpstr>На Земле в 2000 году:  около 67 млн.человек, страдающих глаукомой    их число может удвоиться к 2030году.   </vt:lpstr>
      <vt:lpstr>Количество официально зарегистрированных глаукомой больных в т.ч. впервые выявленных. </vt:lpstr>
      <vt:lpstr>  Учитывая общую тенденцию роста заболеваемости можно предполагать, что к концу 2010 года в Украине будет зарегистрировано более 220.000 больных глаукомой. </vt:lpstr>
      <vt:lpstr>Слайд 5</vt:lpstr>
      <vt:lpstr>Использованные данные: </vt:lpstr>
      <vt:lpstr>Слайд 7</vt:lpstr>
      <vt:lpstr>Что является факторами риска развития глаукомы? </vt:lpstr>
      <vt:lpstr> </vt:lpstr>
      <vt:lpstr>   ВГД   Зоны нормы:  </vt:lpstr>
      <vt:lpstr>Слайд 11</vt:lpstr>
      <vt:lpstr>Патогенез глаукомы включает два механизма– гемодинамический и гидродинамический </vt:lpstr>
      <vt:lpstr>Пример 2:  Возраст: Угол П/К Молодого Человека (23 года)</vt:lpstr>
      <vt:lpstr>Угол П/К Человека 60 лет</vt:lpstr>
      <vt:lpstr>Слайд 15</vt:lpstr>
      <vt:lpstr>Слайд 16</vt:lpstr>
      <vt:lpstr>Слайд 17</vt:lpstr>
      <vt:lpstr>Пример1:    Толщина Роговицы:               Толстая Роговица</vt:lpstr>
      <vt:lpstr>   Тонкая Роговица</vt:lpstr>
      <vt:lpstr>Относительные факторы риска:                                                                                               </vt:lpstr>
      <vt:lpstr> Артериальная гипертензия</vt:lpstr>
      <vt:lpstr>Вазоспазм: </vt:lpstr>
      <vt:lpstr>Механизм: «как это всё происходит»</vt:lpstr>
      <vt:lpstr>Анкета для пациента</vt:lpstr>
      <vt:lpstr>Дополнительные факторы риска (подчеркните) </vt:lpstr>
      <vt:lpstr>БАЛЬНА СИСТЕМА ОЦІНЮВАННЯ ВІРОГІДНОСТІ РОЗВИТКУ ПВКГ  ПРОТЯГОМ 5 РОКІВ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76</cp:revision>
  <dcterms:created xsi:type="dcterms:W3CDTF">2010-05-12T17:51:10Z</dcterms:created>
  <dcterms:modified xsi:type="dcterms:W3CDTF">2011-07-05T20:02:42Z</dcterms:modified>
</cp:coreProperties>
</file>